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Times New Roman Bold" panose="02020803070505020304" pitchFamily="18" charset="0"/>
      <p:bold r:id="rId16"/>
    </p:embeddedFont>
    <p:embeddedFont>
      <p:font typeface="Open Sans Bold" panose="020B0604020202020204" charset="0"/>
      <p:regular r:id="rId17"/>
    </p:embeddedFont>
    <p:embeddedFont>
      <p:font typeface="HK Grotesk Light" panose="020B0604020202020204" charset="0"/>
      <p:regular r:id="rId18"/>
    </p:embeddedFont>
    <p:embeddedFont>
      <p:font typeface="Calibri" panose="020F0502020204030204" pitchFamily="34" charset="0"/>
      <p:regular r:id="rId19"/>
      <p:bold r:id="rId20"/>
      <p:italic r:id="rId21"/>
      <p:boldItalic r:id="rId22"/>
    </p:embeddedFont>
    <p:embeddedFont>
      <p:font typeface="Nourd Bold" panose="020B0604020202020204" charset="0"/>
      <p:regular r:id="rId23"/>
    </p:embeddedFont>
    <p:embeddedFont>
      <p:font typeface="Roboto Mono Bold" panose="020B0604020202020204" charset="0"/>
      <p:regular r:id="rId24"/>
    </p:embeddedFont>
    <p:embeddedFont>
      <p:font typeface="HK Grotesk"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7" d="100"/>
          <a:sy n="57" d="100"/>
        </p:scale>
        <p:origin x="68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38422" y="-2473518"/>
            <a:ext cx="24761637" cy="17824965"/>
            <a:chOff x="0" y="0"/>
            <a:chExt cx="33015516" cy="23766620"/>
          </a:xfrm>
        </p:grpSpPr>
        <p:sp>
          <p:nvSpPr>
            <p:cNvPr id="3" name="Freeform 3"/>
            <p:cNvSpPr/>
            <p:nvPr/>
          </p:nvSpPr>
          <p:spPr>
            <a:xfrm rot="-509564">
              <a:off x="1523668" y="435397"/>
              <a:ext cx="6362232" cy="6274751"/>
            </a:xfrm>
            <a:custGeom>
              <a:avLst/>
              <a:gdLst/>
              <a:ahLst/>
              <a:cxnLst/>
              <a:rect l="l" t="t" r="r" b="b"/>
              <a:pathLst>
                <a:path w="6362232" h="6274751">
                  <a:moveTo>
                    <a:pt x="0" y="0"/>
                  </a:moveTo>
                  <a:lnTo>
                    <a:pt x="6362232" y="0"/>
                  </a:lnTo>
                  <a:lnTo>
                    <a:pt x="6362232" y="6274752"/>
                  </a:lnTo>
                  <a:lnTo>
                    <a:pt x="0" y="6274752"/>
                  </a:lnTo>
                  <a:lnTo>
                    <a:pt x="0" y="0"/>
                  </a:lnTo>
                  <a:close/>
                </a:path>
              </a:pathLst>
            </a:custGeom>
            <a:blipFill>
              <a:blip r:embed="rId2"/>
              <a:stretch>
                <a:fillRect/>
              </a:stretch>
            </a:blipFill>
          </p:spPr>
        </p:sp>
        <p:sp>
          <p:nvSpPr>
            <p:cNvPr id="4" name="Freeform 4"/>
            <p:cNvSpPr/>
            <p:nvPr/>
          </p:nvSpPr>
          <p:spPr>
            <a:xfrm>
              <a:off x="837437" y="11172023"/>
              <a:ext cx="17061646" cy="12594597"/>
            </a:xfrm>
            <a:custGeom>
              <a:avLst/>
              <a:gdLst/>
              <a:ahLst/>
              <a:cxnLst/>
              <a:rect l="l" t="t" r="r" b="b"/>
              <a:pathLst>
                <a:path w="17061646" h="12594597">
                  <a:moveTo>
                    <a:pt x="0" y="0"/>
                  </a:moveTo>
                  <a:lnTo>
                    <a:pt x="17061645" y="0"/>
                  </a:lnTo>
                  <a:lnTo>
                    <a:pt x="17061645" y="12594597"/>
                  </a:lnTo>
                  <a:lnTo>
                    <a:pt x="0" y="12594597"/>
                  </a:lnTo>
                  <a:lnTo>
                    <a:pt x="0" y="0"/>
                  </a:lnTo>
                  <a:close/>
                </a:path>
              </a:pathLst>
            </a:custGeom>
            <a:blipFill>
              <a:blip r:embed="rId3">
                <a:alphaModFix amt="80000"/>
                <a:extLst>
                  <a:ext uri="{96DAC541-7B7A-43D3-8B79-37D633B846F1}">
                    <asvg:svgBlip xmlns:asvg="http://schemas.microsoft.com/office/drawing/2016/SVG/main" xmlns="" r:embed="rId4"/>
                  </a:ext>
                </a:extLst>
              </a:blip>
              <a:stretch>
                <a:fillRect/>
              </a:stretch>
            </a:blipFill>
          </p:spPr>
        </p:sp>
        <p:sp>
          <p:nvSpPr>
            <p:cNvPr id="5" name="Freeform 5"/>
            <p:cNvSpPr/>
            <p:nvPr/>
          </p:nvSpPr>
          <p:spPr>
            <a:xfrm rot="3055447">
              <a:off x="2015122" y="11343003"/>
              <a:ext cx="7616907" cy="8818416"/>
            </a:xfrm>
            <a:custGeom>
              <a:avLst/>
              <a:gdLst/>
              <a:ahLst/>
              <a:cxnLst/>
              <a:rect l="l" t="t" r="r" b="b"/>
              <a:pathLst>
                <a:path w="7616907" h="8818416">
                  <a:moveTo>
                    <a:pt x="0" y="0"/>
                  </a:moveTo>
                  <a:lnTo>
                    <a:pt x="7616907" y="0"/>
                  </a:lnTo>
                  <a:lnTo>
                    <a:pt x="7616907" y="8818416"/>
                  </a:lnTo>
                  <a:lnTo>
                    <a:pt x="0" y="8818416"/>
                  </a:lnTo>
                  <a:lnTo>
                    <a:pt x="0" y="0"/>
                  </a:lnTo>
                  <a:close/>
                </a:path>
              </a:pathLst>
            </a:custGeom>
            <a:blipFill>
              <a:blip r:embed="rId5"/>
              <a:stretch>
                <a:fillRect/>
              </a:stretch>
            </a:blipFill>
          </p:spPr>
        </p:sp>
        <p:sp>
          <p:nvSpPr>
            <p:cNvPr id="6" name="Freeform 6"/>
            <p:cNvSpPr/>
            <p:nvPr/>
          </p:nvSpPr>
          <p:spPr>
            <a:xfrm rot="4427130">
              <a:off x="20173278" y="10152018"/>
              <a:ext cx="10580704" cy="12652560"/>
            </a:xfrm>
            <a:custGeom>
              <a:avLst/>
              <a:gdLst/>
              <a:ahLst/>
              <a:cxnLst/>
              <a:rect l="l" t="t" r="r" b="b"/>
              <a:pathLst>
                <a:path w="10580704" h="12652560">
                  <a:moveTo>
                    <a:pt x="0" y="0"/>
                  </a:moveTo>
                  <a:lnTo>
                    <a:pt x="10580704" y="0"/>
                  </a:lnTo>
                  <a:lnTo>
                    <a:pt x="10580704" y="12652561"/>
                  </a:lnTo>
                  <a:lnTo>
                    <a:pt x="0" y="12652561"/>
                  </a:lnTo>
                  <a:lnTo>
                    <a:pt x="0" y="0"/>
                  </a:lnTo>
                  <a:close/>
                </a:path>
              </a:pathLst>
            </a:custGeom>
            <a:blipFill>
              <a:blip r:embed="rId6"/>
              <a:stretch>
                <a:fillRect/>
              </a:stretch>
            </a:blipFill>
          </p:spPr>
        </p:sp>
      </p:grpSp>
      <p:sp>
        <p:nvSpPr>
          <p:cNvPr id="7" name="AutoShape 7"/>
          <p:cNvSpPr/>
          <p:nvPr/>
        </p:nvSpPr>
        <p:spPr>
          <a:xfrm rot="-10800000">
            <a:off x="1865824" y="3093570"/>
            <a:ext cx="10981232" cy="0"/>
          </a:xfrm>
          <a:prstGeom prst="line">
            <a:avLst/>
          </a:prstGeom>
          <a:ln w="28575" cap="flat">
            <a:solidFill>
              <a:srgbClr val="000000"/>
            </a:solidFill>
            <a:prstDash val="solid"/>
            <a:headEnd type="none" w="sm" len="sm"/>
            <a:tailEnd type="none" w="sm" len="sm"/>
          </a:ln>
        </p:spPr>
      </p:sp>
      <p:sp>
        <p:nvSpPr>
          <p:cNvPr id="8" name="AutoShape 8"/>
          <p:cNvSpPr/>
          <p:nvPr/>
        </p:nvSpPr>
        <p:spPr>
          <a:xfrm rot="-10800000">
            <a:off x="1865824" y="6545942"/>
            <a:ext cx="10981232" cy="0"/>
          </a:xfrm>
          <a:prstGeom prst="line">
            <a:avLst/>
          </a:prstGeom>
          <a:ln w="28575" cap="flat">
            <a:solidFill>
              <a:srgbClr val="000000"/>
            </a:solidFill>
            <a:prstDash val="solid"/>
            <a:headEnd type="none" w="sm" len="sm"/>
            <a:tailEnd type="none" w="sm" len="sm"/>
          </a:ln>
        </p:spPr>
      </p:sp>
      <p:sp>
        <p:nvSpPr>
          <p:cNvPr id="9" name="Freeform 9"/>
          <p:cNvSpPr/>
          <p:nvPr/>
        </p:nvSpPr>
        <p:spPr>
          <a:xfrm>
            <a:off x="9694202" y="0"/>
            <a:ext cx="8593798" cy="2865477"/>
          </a:xfrm>
          <a:custGeom>
            <a:avLst/>
            <a:gdLst/>
            <a:ahLst/>
            <a:cxnLst/>
            <a:rect l="l" t="t" r="r" b="b"/>
            <a:pathLst>
              <a:path w="8593798" h="2865477">
                <a:moveTo>
                  <a:pt x="0" y="0"/>
                </a:moveTo>
                <a:lnTo>
                  <a:pt x="8593798" y="0"/>
                </a:lnTo>
                <a:lnTo>
                  <a:pt x="8593798" y="2865477"/>
                </a:lnTo>
                <a:lnTo>
                  <a:pt x="0" y="2865477"/>
                </a:lnTo>
                <a:lnTo>
                  <a:pt x="0" y="0"/>
                </a:lnTo>
                <a:close/>
              </a:path>
            </a:pathLst>
          </a:custGeom>
          <a:blipFill>
            <a:blip r:embed="rId7"/>
            <a:stretch>
              <a:fillRect l="-2081" t="-3141" r="-2081"/>
            </a:stretch>
          </a:blipFill>
        </p:spPr>
      </p:sp>
      <p:sp>
        <p:nvSpPr>
          <p:cNvPr id="10" name="TextBox 10"/>
          <p:cNvSpPr txBox="1"/>
          <p:nvPr/>
        </p:nvSpPr>
        <p:spPr>
          <a:xfrm>
            <a:off x="1865824" y="3044139"/>
            <a:ext cx="10981232" cy="3469639"/>
          </a:xfrm>
          <a:prstGeom prst="rect">
            <a:avLst/>
          </a:prstGeom>
        </p:spPr>
        <p:txBody>
          <a:bodyPr lIns="0" tIns="0" rIns="0" bIns="0" rtlCol="0" anchor="t">
            <a:spAutoFit/>
          </a:bodyPr>
          <a:lstStyle/>
          <a:p>
            <a:pPr>
              <a:lnSpc>
                <a:spcPts val="9084"/>
              </a:lnSpc>
            </a:pPr>
            <a:r>
              <a:rPr lang="en-US" sz="7899">
                <a:solidFill>
                  <a:srgbClr val="000000"/>
                </a:solidFill>
                <a:latin typeface="Roboto Mono Bold"/>
              </a:rPr>
              <a:t>INDEXATION ET DÉTECTEUR DE HARRIS</a:t>
            </a:r>
          </a:p>
        </p:txBody>
      </p:sp>
      <p:grpSp>
        <p:nvGrpSpPr>
          <p:cNvPr id="11" name="Group 11"/>
          <p:cNvGrpSpPr/>
          <p:nvPr/>
        </p:nvGrpSpPr>
        <p:grpSpPr>
          <a:xfrm>
            <a:off x="1865824" y="6879317"/>
            <a:ext cx="9400082" cy="1070611"/>
            <a:chOff x="0" y="0"/>
            <a:chExt cx="12533443" cy="1427482"/>
          </a:xfrm>
        </p:grpSpPr>
        <p:sp>
          <p:nvSpPr>
            <p:cNvPr id="12" name="TextBox 12"/>
            <p:cNvSpPr txBox="1"/>
            <p:nvPr/>
          </p:nvSpPr>
          <p:spPr>
            <a:xfrm>
              <a:off x="0" y="-66675"/>
              <a:ext cx="12533443" cy="685589"/>
            </a:xfrm>
            <a:prstGeom prst="rect">
              <a:avLst/>
            </a:prstGeom>
          </p:spPr>
          <p:txBody>
            <a:bodyPr lIns="0" tIns="0" rIns="0" bIns="0" rtlCol="0" anchor="t">
              <a:spAutoFit/>
            </a:bodyPr>
            <a:lstStyle/>
            <a:p>
              <a:pPr>
                <a:lnSpc>
                  <a:spcPts val="4339"/>
                </a:lnSpc>
              </a:pPr>
              <a:r>
                <a:rPr lang="en-US" sz="3099">
                  <a:solidFill>
                    <a:srgbClr val="000000"/>
                  </a:solidFill>
                  <a:latin typeface="HK Grotesk"/>
                </a:rPr>
                <a:t>Présenté par : IKRAM Jennane</a:t>
              </a:r>
            </a:p>
          </p:txBody>
        </p:sp>
        <p:sp>
          <p:nvSpPr>
            <p:cNvPr id="13" name="TextBox 13"/>
            <p:cNvSpPr txBox="1"/>
            <p:nvPr/>
          </p:nvSpPr>
          <p:spPr>
            <a:xfrm>
              <a:off x="0" y="836296"/>
              <a:ext cx="12533443" cy="591186"/>
            </a:xfrm>
            <a:prstGeom prst="rect">
              <a:avLst/>
            </a:prstGeom>
          </p:spPr>
          <p:txBody>
            <a:bodyPr lIns="0" tIns="0" rIns="0" bIns="0" rtlCol="0" anchor="t">
              <a:spAutoFit/>
            </a:bodyPr>
            <a:lstStyle/>
            <a:p>
              <a:pPr>
                <a:lnSpc>
                  <a:spcPts val="3779"/>
                </a:lnSpc>
              </a:pPr>
              <a:r>
                <a:rPr lang="en-US" sz="2699">
                  <a:solidFill>
                    <a:srgbClr val="000000"/>
                  </a:solidFill>
                  <a:latin typeface="HK Grotesk Light"/>
                </a:rPr>
                <a:t>Encadré par : Pr.AHMAD El allaoui</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82678"/>
            <a:ext cx="18288000" cy="9121643"/>
          </a:xfrm>
          <a:custGeom>
            <a:avLst/>
            <a:gdLst/>
            <a:ahLst/>
            <a:cxnLst/>
            <a:rect l="l" t="t" r="r" b="b"/>
            <a:pathLst>
              <a:path w="18288000" h="9121643">
                <a:moveTo>
                  <a:pt x="0" y="0"/>
                </a:moveTo>
                <a:lnTo>
                  <a:pt x="18288000" y="0"/>
                </a:lnTo>
                <a:lnTo>
                  <a:pt x="18288000" y="9121644"/>
                </a:lnTo>
                <a:lnTo>
                  <a:pt x="0" y="9121644"/>
                </a:lnTo>
                <a:lnTo>
                  <a:pt x="0" y="0"/>
                </a:lnTo>
                <a:close/>
              </a:path>
            </a:pathLst>
          </a:custGeom>
          <a:blipFill>
            <a:blip r:embed="rId2"/>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4057" y="0"/>
            <a:ext cx="13919886" cy="10287000"/>
          </a:xfrm>
          <a:custGeom>
            <a:avLst/>
            <a:gdLst/>
            <a:ahLst/>
            <a:cxnLst/>
            <a:rect l="l" t="t" r="r" b="b"/>
            <a:pathLst>
              <a:path w="13919886" h="10287000">
                <a:moveTo>
                  <a:pt x="0" y="0"/>
                </a:moveTo>
                <a:lnTo>
                  <a:pt x="13919886" y="0"/>
                </a:lnTo>
                <a:lnTo>
                  <a:pt x="13919886" y="10287000"/>
                </a:lnTo>
                <a:lnTo>
                  <a:pt x="0" y="10287000"/>
                </a:lnTo>
                <a:lnTo>
                  <a:pt x="0" y="0"/>
                </a:lnTo>
                <a:close/>
              </a:path>
            </a:pathLst>
          </a:custGeom>
          <a:blipFill>
            <a:blip r:embed="rId2"/>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2690" y="1306144"/>
            <a:ext cx="11900714" cy="8980856"/>
          </a:xfrm>
          <a:custGeom>
            <a:avLst/>
            <a:gdLst/>
            <a:ahLst/>
            <a:cxnLst/>
            <a:rect l="l" t="t" r="r" b="b"/>
            <a:pathLst>
              <a:path w="11900714" h="8980856">
                <a:moveTo>
                  <a:pt x="0" y="0"/>
                </a:moveTo>
                <a:lnTo>
                  <a:pt x="11900714" y="0"/>
                </a:lnTo>
                <a:lnTo>
                  <a:pt x="11900714" y="8980856"/>
                </a:lnTo>
                <a:lnTo>
                  <a:pt x="0" y="8980856"/>
                </a:lnTo>
                <a:lnTo>
                  <a:pt x="0" y="0"/>
                </a:lnTo>
                <a:close/>
              </a:path>
            </a:pathLst>
          </a:custGeom>
          <a:blipFill>
            <a:blip r:embed="rId2"/>
            <a:stretch>
              <a:fillRect r="-668"/>
            </a:stretch>
          </a:blipFill>
        </p:spPr>
      </p:sp>
      <p:sp>
        <p:nvSpPr>
          <p:cNvPr id="3" name="TextBox 3"/>
          <p:cNvSpPr txBox="1"/>
          <p:nvPr/>
        </p:nvSpPr>
        <p:spPr>
          <a:xfrm>
            <a:off x="853678" y="132093"/>
            <a:ext cx="16580644" cy="887082"/>
          </a:xfrm>
          <a:prstGeom prst="rect">
            <a:avLst/>
          </a:prstGeom>
        </p:spPr>
        <p:txBody>
          <a:bodyPr lIns="0" tIns="0" rIns="0" bIns="0" rtlCol="0" anchor="t">
            <a:spAutoFit/>
          </a:bodyPr>
          <a:lstStyle/>
          <a:p>
            <a:pPr algn="ctr">
              <a:lnSpc>
                <a:spcPts val="7280"/>
              </a:lnSpc>
            </a:pPr>
            <a:r>
              <a:rPr lang="en-US" sz="5200">
                <a:solidFill>
                  <a:srgbClr val="000000"/>
                </a:solidFill>
                <a:latin typeface="Open Sans Bold"/>
              </a:rPr>
              <a:t>3. Calculez la réponse du détecteur à chaque pixel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97828" y="-5543870"/>
            <a:ext cx="12126979" cy="8951915"/>
          </a:xfrm>
          <a:custGeom>
            <a:avLst/>
            <a:gdLst/>
            <a:ahLst/>
            <a:cxnLst/>
            <a:rect l="l" t="t" r="r" b="b"/>
            <a:pathLst>
              <a:path w="12126979" h="8951915">
                <a:moveTo>
                  <a:pt x="0" y="0"/>
                </a:moveTo>
                <a:lnTo>
                  <a:pt x="12126979" y="0"/>
                </a:lnTo>
                <a:lnTo>
                  <a:pt x="12126979" y="8951915"/>
                </a:lnTo>
                <a:lnTo>
                  <a:pt x="0" y="8951915"/>
                </a:lnTo>
                <a:lnTo>
                  <a:pt x="0" y="0"/>
                </a:lnTo>
                <a:close/>
              </a:path>
            </a:pathLst>
          </a:custGeom>
          <a:blipFill>
            <a:blip r:embed="rId2">
              <a:alphaModFix amt="8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0532266" y="0"/>
            <a:ext cx="6487802" cy="10287000"/>
            <a:chOff x="0" y="0"/>
            <a:chExt cx="8650403" cy="13716000"/>
          </a:xfrm>
        </p:grpSpPr>
        <p:pic>
          <p:nvPicPr>
            <p:cNvPr id="4" name="Picture 4"/>
            <p:cNvPicPr>
              <a:picLocks noChangeAspect="1"/>
            </p:cNvPicPr>
            <p:nvPr/>
          </p:nvPicPr>
          <p:blipFill>
            <a:blip r:embed="rId4"/>
            <a:srcRect l="28943" r="28943"/>
            <a:stretch>
              <a:fillRect/>
            </a:stretch>
          </p:blipFill>
          <p:spPr>
            <a:xfrm>
              <a:off x="0" y="0"/>
              <a:ext cx="8650403" cy="13716000"/>
            </a:xfrm>
            <a:prstGeom prst="rect">
              <a:avLst/>
            </a:prstGeom>
          </p:spPr>
        </p:pic>
      </p:grpSp>
      <p:sp>
        <p:nvSpPr>
          <p:cNvPr id="5" name="Freeform 5"/>
          <p:cNvSpPr/>
          <p:nvPr/>
        </p:nvSpPr>
        <p:spPr>
          <a:xfrm>
            <a:off x="-7192485" y="5811042"/>
            <a:ext cx="12126979" cy="8951915"/>
          </a:xfrm>
          <a:custGeom>
            <a:avLst/>
            <a:gdLst/>
            <a:ahLst/>
            <a:cxnLst/>
            <a:rect l="l" t="t" r="r" b="b"/>
            <a:pathLst>
              <a:path w="12126979" h="8951915">
                <a:moveTo>
                  <a:pt x="0" y="0"/>
                </a:moveTo>
                <a:lnTo>
                  <a:pt x="12126979" y="0"/>
                </a:lnTo>
                <a:lnTo>
                  <a:pt x="12126979" y="8951916"/>
                </a:lnTo>
                <a:lnTo>
                  <a:pt x="0" y="8951916"/>
                </a:lnTo>
                <a:lnTo>
                  <a:pt x="0" y="0"/>
                </a:lnTo>
                <a:close/>
              </a:path>
            </a:pathLst>
          </a:custGeom>
          <a:blipFill>
            <a:blip r:embed="rId2">
              <a:alphaModFix amt="80000"/>
              <a:extLst>
                <a:ext uri="{96DAC541-7B7A-43D3-8B79-37D633B846F1}">
                  <asvg:svgBlip xmlns:asvg="http://schemas.microsoft.com/office/drawing/2016/SVG/main" xmlns="" r:embed="rId3"/>
                </a:ext>
              </a:extLst>
            </a:blip>
            <a:stretch>
              <a:fillRect/>
            </a:stretch>
          </a:blipFill>
        </p:spPr>
      </p:sp>
      <p:sp>
        <p:nvSpPr>
          <p:cNvPr id="6" name="AutoShape 6"/>
          <p:cNvSpPr/>
          <p:nvPr/>
        </p:nvSpPr>
        <p:spPr>
          <a:xfrm flipH="1">
            <a:off x="1039948" y="2536508"/>
            <a:ext cx="8381361" cy="0"/>
          </a:xfrm>
          <a:prstGeom prst="line">
            <a:avLst/>
          </a:prstGeom>
          <a:ln w="28575" cap="flat">
            <a:solidFill>
              <a:srgbClr val="000000"/>
            </a:solidFill>
            <a:prstDash val="solid"/>
            <a:headEnd type="none" w="sm" len="sm"/>
            <a:tailEnd type="none" w="sm" len="sm"/>
          </a:ln>
        </p:spPr>
      </p:sp>
      <p:sp>
        <p:nvSpPr>
          <p:cNvPr id="7" name="AutoShape 7"/>
          <p:cNvSpPr/>
          <p:nvPr/>
        </p:nvSpPr>
        <p:spPr>
          <a:xfrm flipH="1">
            <a:off x="1039948" y="8919315"/>
            <a:ext cx="8381361" cy="0"/>
          </a:xfrm>
          <a:prstGeom prst="line">
            <a:avLst/>
          </a:prstGeom>
          <a:ln w="28575" cap="flat">
            <a:solidFill>
              <a:srgbClr val="000000"/>
            </a:solidFill>
            <a:prstDash val="solid"/>
            <a:headEnd type="none" w="sm" len="sm"/>
            <a:tailEnd type="none" w="sm" len="sm"/>
          </a:ln>
        </p:spPr>
      </p:sp>
      <p:sp>
        <p:nvSpPr>
          <p:cNvPr id="8" name="AutoShape 8"/>
          <p:cNvSpPr/>
          <p:nvPr/>
        </p:nvSpPr>
        <p:spPr>
          <a:xfrm rot="-10800000">
            <a:off x="1028700" y="1073083"/>
            <a:ext cx="8392610" cy="0"/>
          </a:xfrm>
          <a:prstGeom prst="line">
            <a:avLst/>
          </a:prstGeom>
          <a:ln w="28575" cap="flat">
            <a:solidFill>
              <a:srgbClr val="000000"/>
            </a:solidFill>
            <a:prstDash val="solid"/>
            <a:headEnd type="none" w="sm" len="sm"/>
            <a:tailEnd type="none" w="sm" len="sm"/>
          </a:ln>
        </p:spPr>
      </p:sp>
      <p:sp>
        <p:nvSpPr>
          <p:cNvPr id="9" name="TextBox 9"/>
          <p:cNvSpPr txBox="1"/>
          <p:nvPr/>
        </p:nvSpPr>
        <p:spPr>
          <a:xfrm>
            <a:off x="1028700" y="3127625"/>
            <a:ext cx="8381361" cy="4867910"/>
          </a:xfrm>
          <a:prstGeom prst="rect">
            <a:avLst/>
          </a:prstGeom>
        </p:spPr>
        <p:txBody>
          <a:bodyPr lIns="0" tIns="0" rIns="0" bIns="0" rtlCol="0" anchor="t">
            <a:spAutoFit/>
          </a:bodyPr>
          <a:lstStyle/>
          <a:p>
            <a:pPr algn="just">
              <a:lnSpc>
                <a:spcPts val="4809"/>
              </a:lnSpc>
            </a:pPr>
            <a:r>
              <a:rPr lang="en-US" sz="3699">
                <a:solidFill>
                  <a:srgbClr val="000000"/>
                </a:solidFill>
                <a:latin typeface="HK Grotesk Light"/>
              </a:rPr>
              <a:t>En conclusion, notre mini-projet sur l'indexation d'images par le détecteur de Harris a fourni une base solide pour comprendre cette technique et explorer ses applications futures. Il s'agit d'une ressource précieuse pour ceux qui s'intéressent à la vision par ordinateur et à l'analyse d'images.</a:t>
            </a:r>
          </a:p>
        </p:txBody>
      </p:sp>
      <p:sp>
        <p:nvSpPr>
          <p:cNvPr id="10" name="TextBox 10"/>
          <p:cNvSpPr txBox="1"/>
          <p:nvPr/>
        </p:nvSpPr>
        <p:spPr>
          <a:xfrm>
            <a:off x="1028700" y="1244533"/>
            <a:ext cx="7893921" cy="956945"/>
          </a:xfrm>
          <a:prstGeom prst="rect">
            <a:avLst/>
          </a:prstGeom>
        </p:spPr>
        <p:txBody>
          <a:bodyPr lIns="0" tIns="0" rIns="0" bIns="0" rtlCol="0" anchor="t">
            <a:spAutoFit/>
          </a:bodyPr>
          <a:lstStyle/>
          <a:p>
            <a:pPr marL="0" lvl="0" indent="0" algn="l">
              <a:lnSpc>
                <a:spcPts val="7540"/>
              </a:lnSpc>
            </a:pPr>
            <a:r>
              <a:rPr lang="en-US" sz="6500">
                <a:solidFill>
                  <a:srgbClr val="000000"/>
                </a:solidFill>
                <a:latin typeface="Roboto Mono Bold"/>
              </a:rPr>
              <a:t>CONCLUSION</a:t>
            </a:r>
          </a:p>
        </p:txBody>
      </p:sp>
      <p:sp>
        <p:nvSpPr>
          <p:cNvPr id="11" name="TextBox 11"/>
          <p:cNvSpPr txBox="1"/>
          <p:nvPr/>
        </p:nvSpPr>
        <p:spPr>
          <a:xfrm>
            <a:off x="1039948" y="9747250"/>
            <a:ext cx="4793675" cy="266700"/>
          </a:xfrm>
          <a:prstGeom prst="rect">
            <a:avLst/>
          </a:prstGeom>
        </p:spPr>
        <p:txBody>
          <a:bodyPr lIns="0" tIns="0" rIns="0" bIns="0" rtlCol="0" anchor="t">
            <a:spAutoFit/>
          </a:bodyPr>
          <a:lstStyle/>
          <a:p>
            <a:pPr>
              <a:lnSpc>
                <a:spcPts val="2100"/>
              </a:lnSpc>
            </a:pPr>
            <a:r>
              <a:rPr lang="en-US" sz="1500" u="sng">
                <a:solidFill>
                  <a:srgbClr val="000000"/>
                </a:solidFill>
                <a:latin typeface="HK Grotesk Light"/>
              </a:rPr>
              <a:t>RETOURNER AU SOMMAIRE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858FF"/>
        </a:solidFill>
        <a:effectLst/>
      </p:bgPr>
    </p:bg>
    <p:spTree>
      <p:nvGrpSpPr>
        <p:cNvPr id="1" name=""/>
        <p:cNvGrpSpPr/>
        <p:nvPr/>
      </p:nvGrpSpPr>
      <p:grpSpPr>
        <a:xfrm>
          <a:off x="0" y="0"/>
          <a:ext cx="0" cy="0"/>
          <a:chOff x="0" y="0"/>
          <a:chExt cx="0" cy="0"/>
        </a:xfrm>
      </p:grpSpPr>
      <p:sp>
        <p:nvSpPr>
          <p:cNvPr id="2" name="Freeform 2"/>
          <p:cNvSpPr/>
          <p:nvPr/>
        </p:nvSpPr>
        <p:spPr>
          <a:xfrm>
            <a:off x="5666260" y="-2469633"/>
            <a:ext cx="16012640" cy="16012640"/>
          </a:xfrm>
          <a:custGeom>
            <a:avLst/>
            <a:gdLst/>
            <a:ahLst/>
            <a:cxnLst/>
            <a:rect l="l" t="t" r="r" b="b"/>
            <a:pathLst>
              <a:path w="16012640" h="16012640">
                <a:moveTo>
                  <a:pt x="0" y="0"/>
                </a:moveTo>
                <a:lnTo>
                  <a:pt x="16012640" y="0"/>
                </a:lnTo>
                <a:lnTo>
                  <a:pt x="16012640" y="16012640"/>
                </a:lnTo>
                <a:lnTo>
                  <a:pt x="0" y="1601264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356110" y="8811102"/>
            <a:ext cx="2725212" cy="538229"/>
          </a:xfrm>
          <a:custGeom>
            <a:avLst/>
            <a:gdLst/>
            <a:ahLst/>
            <a:cxnLst/>
            <a:rect l="l" t="t" r="r" b="b"/>
            <a:pathLst>
              <a:path w="2725212" h="538229">
                <a:moveTo>
                  <a:pt x="0" y="0"/>
                </a:moveTo>
                <a:lnTo>
                  <a:pt x="2725212" y="0"/>
                </a:lnTo>
                <a:lnTo>
                  <a:pt x="2725212" y="538230"/>
                </a:lnTo>
                <a:lnTo>
                  <a:pt x="0" y="538230"/>
                </a:lnTo>
                <a:lnTo>
                  <a:pt x="0" y="0"/>
                </a:lnTo>
                <a:close/>
              </a:path>
            </a:pathLst>
          </a:custGeom>
          <a:blipFill>
            <a:blip r:embed="rId4"/>
            <a:stretch>
              <a:fillRect/>
            </a:stretch>
          </a:blipFill>
        </p:spPr>
      </p:sp>
      <p:sp>
        <p:nvSpPr>
          <p:cNvPr id="4" name="Freeform 4"/>
          <p:cNvSpPr/>
          <p:nvPr/>
        </p:nvSpPr>
        <p:spPr>
          <a:xfrm rot="481432">
            <a:off x="9849560" y="806750"/>
            <a:ext cx="6668620" cy="7868578"/>
          </a:xfrm>
          <a:custGeom>
            <a:avLst/>
            <a:gdLst/>
            <a:ahLst/>
            <a:cxnLst/>
            <a:rect l="l" t="t" r="r" b="b"/>
            <a:pathLst>
              <a:path w="6668620" h="7868578">
                <a:moveTo>
                  <a:pt x="0" y="0"/>
                </a:moveTo>
                <a:lnTo>
                  <a:pt x="6668619" y="0"/>
                </a:lnTo>
                <a:lnTo>
                  <a:pt x="6668619" y="7868578"/>
                </a:lnTo>
                <a:lnTo>
                  <a:pt x="0" y="7868578"/>
                </a:lnTo>
                <a:lnTo>
                  <a:pt x="0" y="0"/>
                </a:lnTo>
                <a:close/>
              </a:path>
            </a:pathLst>
          </a:custGeom>
          <a:blipFill>
            <a:blip r:embed="rId5"/>
            <a:stretch>
              <a:fillRect/>
            </a:stretch>
          </a:blipFill>
        </p:spPr>
      </p:sp>
      <p:grpSp>
        <p:nvGrpSpPr>
          <p:cNvPr id="5" name="Group 5"/>
          <p:cNvGrpSpPr/>
          <p:nvPr/>
        </p:nvGrpSpPr>
        <p:grpSpPr>
          <a:xfrm>
            <a:off x="497047" y="2640766"/>
            <a:ext cx="9173412" cy="5682439"/>
            <a:chOff x="0" y="0"/>
            <a:chExt cx="12231216" cy="7576585"/>
          </a:xfrm>
        </p:grpSpPr>
        <p:sp>
          <p:nvSpPr>
            <p:cNvPr id="6" name="TextBox 6"/>
            <p:cNvSpPr txBox="1"/>
            <p:nvPr/>
          </p:nvSpPr>
          <p:spPr>
            <a:xfrm>
              <a:off x="0" y="228600"/>
              <a:ext cx="12231216" cy="6231254"/>
            </a:xfrm>
            <a:prstGeom prst="rect">
              <a:avLst/>
            </a:prstGeom>
          </p:spPr>
          <p:txBody>
            <a:bodyPr lIns="0" tIns="0" rIns="0" bIns="0" rtlCol="0" anchor="t">
              <a:spAutoFit/>
            </a:bodyPr>
            <a:lstStyle/>
            <a:p>
              <a:pPr>
                <a:lnSpc>
                  <a:spcPts val="11921"/>
                </a:lnSpc>
              </a:pPr>
              <a:r>
                <a:rPr lang="en-US" sz="11921">
                  <a:solidFill>
                    <a:srgbClr val="FFFFFF"/>
                  </a:solidFill>
                  <a:latin typeface="Nourd Bold"/>
                </a:rPr>
                <a:t>Merci Pour Votre Attention</a:t>
              </a:r>
            </a:p>
          </p:txBody>
        </p:sp>
        <p:sp>
          <p:nvSpPr>
            <p:cNvPr id="7" name="TextBox 7"/>
            <p:cNvSpPr txBox="1"/>
            <p:nvPr/>
          </p:nvSpPr>
          <p:spPr>
            <a:xfrm>
              <a:off x="0" y="6873459"/>
              <a:ext cx="9662479" cy="666677"/>
            </a:xfrm>
            <a:prstGeom prst="rect">
              <a:avLst/>
            </a:prstGeom>
          </p:spPr>
          <p:txBody>
            <a:bodyPr lIns="0" tIns="0" rIns="0" bIns="0" rtlCol="0" anchor="t">
              <a:spAutoFit/>
            </a:bodyPr>
            <a:lstStyle/>
            <a:p>
              <a:pPr>
                <a:lnSpc>
                  <a:spcPts val="4172"/>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44958" y="5143500"/>
            <a:ext cx="12796234" cy="9445947"/>
          </a:xfrm>
          <a:custGeom>
            <a:avLst/>
            <a:gdLst/>
            <a:ahLst/>
            <a:cxnLst/>
            <a:rect l="l" t="t" r="r" b="b"/>
            <a:pathLst>
              <a:path w="12796234" h="9445947">
                <a:moveTo>
                  <a:pt x="0" y="0"/>
                </a:moveTo>
                <a:lnTo>
                  <a:pt x="12796234" y="0"/>
                </a:lnTo>
                <a:lnTo>
                  <a:pt x="12796234" y="9445947"/>
                </a:lnTo>
                <a:lnTo>
                  <a:pt x="0" y="9445947"/>
                </a:lnTo>
                <a:lnTo>
                  <a:pt x="0" y="0"/>
                </a:lnTo>
                <a:close/>
              </a:path>
            </a:pathLst>
          </a:custGeom>
          <a:blipFill>
            <a:blip r:embed="rId2">
              <a:alphaModFix amt="80000"/>
              <a:extLst>
                <a:ext uri="{96DAC541-7B7A-43D3-8B79-37D633B846F1}">
                  <asvg:svgBlip xmlns:asvg="http://schemas.microsoft.com/office/drawing/2016/SVG/main" xmlns="" r:embed="rId3"/>
                </a:ext>
              </a:extLst>
            </a:blip>
            <a:stretch>
              <a:fillRect/>
            </a:stretch>
          </a:blipFill>
        </p:spPr>
      </p:sp>
      <p:sp>
        <p:nvSpPr>
          <p:cNvPr id="3" name="Freeform 3"/>
          <p:cNvSpPr/>
          <p:nvPr/>
        </p:nvSpPr>
        <p:spPr>
          <a:xfrm rot="9273249">
            <a:off x="12820296" y="4951989"/>
            <a:ext cx="8418506" cy="8302751"/>
          </a:xfrm>
          <a:custGeom>
            <a:avLst/>
            <a:gdLst/>
            <a:ahLst/>
            <a:cxnLst/>
            <a:rect l="l" t="t" r="r" b="b"/>
            <a:pathLst>
              <a:path w="8418506" h="8302751">
                <a:moveTo>
                  <a:pt x="0" y="0"/>
                </a:moveTo>
                <a:lnTo>
                  <a:pt x="8418506" y="0"/>
                </a:lnTo>
                <a:lnTo>
                  <a:pt x="8418506" y="8302751"/>
                </a:lnTo>
                <a:lnTo>
                  <a:pt x="0" y="8302751"/>
                </a:lnTo>
                <a:lnTo>
                  <a:pt x="0" y="0"/>
                </a:lnTo>
                <a:close/>
              </a:path>
            </a:pathLst>
          </a:custGeom>
          <a:blipFill>
            <a:blip r:embed="rId4"/>
            <a:stretch>
              <a:fillRect/>
            </a:stretch>
          </a:blipFill>
        </p:spPr>
      </p:sp>
      <p:sp>
        <p:nvSpPr>
          <p:cNvPr id="4" name="Freeform 4"/>
          <p:cNvSpPr/>
          <p:nvPr/>
        </p:nvSpPr>
        <p:spPr>
          <a:xfrm rot="9206915" flipH="1" flipV="1">
            <a:off x="-2295175" y="-4692263"/>
            <a:ext cx="8904148" cy="8781716"/>
          </a:xfrm>
          <a:custGeom>
            <a:avLst/>
            <a:gdLst/>
            <a:ahLst/>
            <a:cxnLst/>
            <a:rect l="l" t="t" r="r" b="b"/>
            <a:pathLst>
              <a:path w="8904148" h="8781716">
                <a:moveTo>
                  <a:pt x="8904147" y="8781716"/>
                </a:moveTo>
                <a:lnTo>
                  <a:pt x="0" y="8781716"/>
                </a:lnTo>
                <a:lnTo>
                  <a:pt x="0" y="0"/>
                </a:lnTo>
                <a:lnTo>
                  <a:pt x="8904147" y="0"/>
                </a:lnTo>
                <a:lnTo>
                  <a:pt x="8904147" y="8781716"/>
                </a:lnTo>
                <a:close/>
              </a:path>
            </a:pathLst>
          </a:custGeom>
          <a:blipFill>
            <a:blip r:embed="rId4"/>
            <a:stretch>
              <a:fillRect/>
            </a:stretch>
          </a:blipFill>
        </p:spPr>
      </p:sp>
      <p:grpSp>
        <p:nvGrpSpPr>
          <p:cNvPr id="5" name="Group 5"/>
          <p:cNvGrpSpPr/>
          <p:nvPr/>
        </p:nvGrpSpPr>
        <p:grpSpPr>
          <a:xfrm>
            <a:off x="4092244" y="2336615"/>
            <a:ext cx="10663230" cy="1386497"/>
            <a:chOff x="0" y="0"/>
            <a:chExt cx="14217640" cy="1848662"/>
          </a:xfrm>
        </p:grpSpPr>
        <p:sp>
          <p:nvSpPr>
            <p:cNvPr id="6" name="AutoShape 6"/>
            <p:cNvSpPr/>
            <p:nvPr/>
          </p:nvSpPr>
          <p:spPr>
            <a:xfrm flipH="1">
              <a:off x="0" y="1829612"/>
              <a:ext cx="14217640" cy="0"/>
            </a:xfrm>
            <a:prstGeom prst="line">
              <a:avLst/>
            </a:prstGeom>
            <a:ln w="38100" cap="flat">
              <a:solidFill>
                <a:srgbClr val="000000"/>
              </a:solidFill>
              <a:prstDash val="solid"/>
              <a:headEnd type="none" w="sm" len="sm"/>
              <a:tailEnd type="none" w="sm" len="sm"/>
            </a:ln>
          </p:spPr>
        </p:sp>
        <p:sp>
          <p:nvSpPr>
            <p:cNvPr id="7" name="TextBox 7"/>
            <p:cNvSpPr txBox="1"/>
            <p:nvPr/>
          </p:nvSpPr>
          <p:spPr>
            <a:xfrm>
              <a:off x="0" y="0"/>
              <a:ext cx="14217640" cy="1320800"/>
            </a:xfrm>
            <a:prstGeom prst="rect">
              <a:avLst/>
            </a:prstGeom>
          </p:spPr>
          <p:txBody>
            <a:bodyPr lIns="0" tIns="0" rIns="0" bIns="0" rtlCol="0" anchor="t">
              <a:spAutoFit/>
            </a:bodyPr>
            <a:lstStyle/>
            <a:p>
              <a:pPr marL="0" lvl="0" indent="0" algn="ctr">
                <a:lnSpc>
                  <a:spcPts val="7800"/>
                </a:lnSpc>
                <a:spcBef>
                  <a:spcPct val="0"/>
                </a:spcBef>
              </a:pPr>
              <a:r>
                <a:rPr lang="en-US" sz="6500">
                  <a:solidFill>
                    <a:srgbClr val="000000"/>
                  </a:solidFill>
                  <a:latin typeface="Roboto Mono Bold"/>
                </a:rPr>
                <a:t>PLAN</a:t>
              </a:r>
            </a:p>
          </p:txBody>
        </p:sp>
      </p:grpSp>
      <p:grpSp>
        <p:nvGrpSpPr>
          <p:cNvPr id="8" name="Group 8"/>
          <p:cNvGrpSpPr/>
          <p:nvPr/>
        </p:nvGrpSpPr>
        <p:grpSpPr>
          <a:xfrm>
            <a:off x="6853814" y="4336920"/>
            <a:ext cx="5140089" cy="4753721"/>
            <a:chOff x="0" y="0"/>
            <a:chExt cx="6853452" cy="6338294"/>
          </a:xfrm>
        </p:grpSpPr>
        <p:sp>
          <p:nvSpPr>
            <p:cNvPr id="9" name="TextBox 9"/>
            <p:cNvSpPr txBox="1"/>
            <p:nvPr/>
          </p:nvSpPr>
          <p:spPr>
            <a:xfrm>
              <a:off x="0" y="1201669"/>
              <a:ext cx="6853452" cy="965625"/>
            </a:xfrm>
            <a:prstGeom prst="rect">
              <a:avLst/>
            </a:prstGeom>
          </p:spPr>
          <p:txBody>
            <a:bodyPr lIns="0" tIns="0" rIns="0" bIns="0" rtlCol="0" anchor="t">
              <a:spAutoFit/>
            </a:bodyPr>
            <a:lstStyle/>
            <a:p>
              <a:pPr algn="ctr">
                <a:lnSpc>
                  <a:spcPts val="6019"/>
                </a:lnSpc>
              </a:pPr>
              <a:r>
                <a:rPr lang="en-US" sz="4299" u="sng">
                  <a:solidFill>
                    <a:srgbClr val="000000"/>
                  </a:solidFill>
                  <a:latin typeface="HK Grotesk Light"/>
                </a:rPr>
                <a:t> Détecteur de Harris</a:t>
              </a:r>
            </a:p>
          </p:txBody>
        </p:sp>
        <p:sp>
          <p:nvSpPr>
            <p:cNvPr id="10" name="TextBox 10"/>
            <p:cNvSpPr txBox="1"/>
            <p:nvPr/>
          </p:nvSpPr>
          <p:spPr>
            <a:xfrm>
              <a:off x="0" y="2347668"/>
              <a:ext cx="6853452" cy="1138557"/>
            </a:xfrm>
            <a:prstGeom prst="rect">
              <a:avLst/>
            </a:prstGeom>
          </p:spPr>
          <p:txBody>
            <a:bodyPr lIns="0" tIns="0" rIns="0" bIns="0" rtlCol="0" anchor="t">
              <a:spAutoFit/>
            </a:bodyPr>
            <a:lstStyle/>
            <a:p>
              <a:pPr algn="ctr">
                <a:lnSpc>
                  <a:spcPts val="7139"/>
                </a:lnSpc>
              </a:pPr>
              <a:r>
                <a:rPr lang="en-US" sz="5099" u="sng">
                  <a:solidFill>
                    <a:srgbClr val="000000"/>
                  </a:solidFill>
                  <a:latin typeface="HK Grotesk"/>
                </a:rPr>
                <a:t>TP</a:t>
              </a:r>
            </a:p>
          </p:txBody>
        </p:sp>
        <p:sp>
          <p:nvSpPr>
            <p:cNvPr id="11" name="TextBox 11"/>
            <p:cNvSpPr txBox="1"/>
            <p:nvPr/>
          </p:nvSpPr>
          <p:spPr>
            <a:xfrm>
              <a:off x="0" y="3698809"/>
              <a:ext cx="6853452" cy="1107019"/>
            </a:xfrm>
            <a:prstGeom prst="rect">
              <a:avLst/>
            </a:prstGeom>
          </p:spPr>
          <p:txBody>
            <a:bodyPr lIns="0" tIns="0" rIns="0" bIns="0" rtlCol="0" anchor="t">
              <a:spAutoFit/>
            </a:bodyPr>
            <a:lstStyle/>
            <a:p>
              <a:pPr algn="ctr">
                <a:lnSpc>
                  <a:spcPts val="6999"/>
                </a:lnSpc>
              </a:pPr>
              <a:r>
                <a:rPr lang="en-US" sz="4999" u="sng">
                  <a:solidFill>
                    <a:srgbClr val="000000"/>
                  </a:solidFill>
                  <a:latin typeface="HK Grotesk"/>
                </a:rPr>
                <a:t>Conclusion</a:t>
              </a:r>
            </a:p>
          </p:txBody>
        </p:sp>
        <p:sp>
          <p:nvSpPr>
            <p:cNvPr id="12" name="TextBox 12"/>
            <p:cNvSpPr txBox="1"/>
            <p:nvPr/>
          </p:nvSpPr>
          <p:spPr>
            <a:xfrm>
              <a:off x="0" y="-95250"/>
              <a:ext cx="6853452" cy="1107019"/>
            </a:xfrm>
            <a:prstGeom prst="rect">
              <a:avLst/>
            </a:prstGeom>
          </p:spPr>
          <p:txBody>
            <a:bodyPr lIns="0" tIns="0" rIns="0" bIns="0" rtlCol="0" anchor="t">
              <a:spAutoFit/>
            </a:bodyPr>
            <a:lstStyle/>
            <a:p>
              <a:pPr algn="ctr">
                <a:lnSpc>
                  <a:spcPts val="6999"/>
                </a:lnSpc>
              </a:pPr>
              <a:r>
                <a:rPr lang="en-US" sz="4999" u="sng">
                  <a:solidFill>
                    <a:srgbClr val="000000"/>
                  </a:solidFill>
                  <a:latin typeface="HK Grotesk Light"/>
                </a:rPr>
                <a:t>Introduction</a:t>
              </a:r>
            </a:p>
          </p:txBody>
        </p:sp>
        <p:sp>
          <p:nvSpPr>
            <p:cNvPr id="13" name="TextBox 13"/>
            <p:cNvSpPr txBox="1"/>
            <p:nvPr/>
          </p:nvSpPr>
          <p:spPr>
            <a:xfrm>
              <a:off x="0" y="5063002"/>
              <a:ext cx="6853452" cy="547158"/>
            </a:xfrm>
            <a:prstGeom prst="rect">
              <a:avLst/>
            </a:prstGeom>
          </p:spPr>
          <p:txBody>
            <a:bodyPr lIns="0" tIns="0" rIns="0" bIns="0" rtlCol="0" anchor="t">
              <a:spAutoFit/>
            </a:bodyPr>
            <a:lstStyle/>
            <a:p>
              <a:pPr algn="ctr">
                <a:lnSpc>
                  <a:spcPts val="3499"/>
                </a:lnSpc>
              </a:pPr>
              <a:endParaRPr/>
            </a:p>
          </p:txBody>
        </p:sp>
        <p:sp>
          <p:nvSpPr>
            <p:cNvPr id="14" name="TextBox 14"/>
            <p:cNvSpPr txBox="1"/>
            <p:nvPr/>
          </p:nvSpPr>
          <p:spPr>
            <a:xfrm>
              <a:off x="0" y="5791136"/>
              <a:ext cx="6853452" cy="547158"/>
            </a:xfrm>
            <a:prstGeom prst="rect">
              <a:avLst/>
            </a:prstGeom>
          </p:spPr>
          <p:txBody>
            <a:bodyPr lIns="0" tIns="0" rIns="0" bIns="0" rtlCol="0" anchor="t">
              <a:spAutoFit/>
            </a:bodyPr>
            <a:lstStyle/>
            <a:p>
              <a:pPr algn="ctr">
                <a:lnSpc>
                  <a:spcPts val="3499"/>
                </a:lnSpc>
              </a:pPr>
              <a:endParaRPr/>
            </a:p>
          </p:txBody>
        </p:sp>
      </p:grpSp>
      <p:sp>
        <p:nvSpPr>
          <p:cNvPr id="15" name="Freeform 15"/>
          <p:cNvSpPr/>
          <p:nvPr/>
        </p:nvSpPr>
        <p:spPr>
          <a:xfrm>
            <a:off x="-14129969" y="-6441539"/>
            <a:ext cx="19312936" cy="14256459"/>
          </a:xfrm>
          <a:custGeom>
            <a:avLst/>
            <a:gdLst/>
            <a:ahLst/>
            <a:cxnLst/>
            <a:rect l="l" t="t" r="r" b="b"/>
            <a:pathLst>
              <a:path w="19312936" h="14256459">
                <a:moveTo>
                  <a:pt x="0" y="0"/>
                </a:moveTo>
                <a:lnTo>
                  <a:pt x="19312936" y="0"/>
                </a:lnTo>
                <a:lnTo>
                  <a:pt x="19312936" y="14256458"/>
                </a:lnTo>
                <a:lnTo>
                  <a:pt x="0" y="14256458"/>
                </a:lnTo>
                <a:lnTo>
                  <a:pt x="0" y="0"/>
                </a:lnTo>
                <a:close/>
              </a:path>
            </a:pathLst>
          </a:custGeom>
          <a:blipFill>
            <a:blip r:embed="rId2">
              <a:alphaModFix amt="80000"/>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97828" y="-5543870"/>
            <a:ext cx="12126979" cy="8951915"/>
          </a:xfrm>
          <a:custGeom>
            <a:avLst/>
            <a:gdLst/>
            <a:ahLst/>
            <a:cxnLst/>
            <a:rect l="l" t="t" r="r" b="b"/>
            <a:pathLst>
              <a:path w="12126979" h="8951915">
                <a:moveTo>
                  <a:pt x="0" y="0"/>
                </a:moveTo>
                <a:lnTo>
                  <a:pt x="12126979" y="0"/>
                </a:lnTo>
                <a:lnTo>
                  <a:pt x="12126979" y="8951915"/>
                </a:lnTo>
                <a:lnTo>
                  <a:pt x="0" y="8951915"/>
                </a:lnTo>
                <a:lnTo>
                  <a:pt x="0" y="0"/>
                </a:lnTo>
                <a:close/>
              </a:path>
            </a:pathLst>
          </a:custGeom>
          <a:blipFill>
            <a:blip r:embed="rId2">
              <a:alphaModFix amt="8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0532266" y="0"/>
            <a:ext cx="6487802" cy="10287000"/>
            <a:chOff x="0" y="0"/>
            <a:chExt cx="8650403" cy="13716000"/>
          </a:xfrm>
        </p:grpSpPr>
        <p:pic>
          <p:nvPicPr>
            <p:cNvPr id="4" name="Picture 4"/>
            <p:cNvPicPr>
              <a:picLocks noChangeAspect="1"/>
            </p:cNvPicPr>
            <p:nvPr/>
          </p:nvPicPr>
          <p:blipFill>
            <a:blip r:embed="rId4"/>
            <a:srcRect l="26760" r="26760"/>
            <a:stretch>
              <a:fillRect/>
            </a:stretch>
          </p:blipFill>
          <p:spPr>
            <a:xfrm>
              <a:off x="0" y="0"/>
              <a:ext cx="8650403" cy="13716000"/>
            </a:xfrm>
            <a:prstGeom prst="rect">
              <a:avLst/>
            </a:prstGeom>
          </p:spPr>
        </p:pic>
      </p:grpSp>
      <p:sp>
        <p:nvSpPr>
          <p:cNvPr id="5" name="Freeform 5"/>
          <p:cNvSpPr/>
          <p:nvPr/>
        </p:nvSpPr>
        <p:spPr>
          <a:xfrm>
            <a:off x="-7192485" y="5811042"/>
            <a:ext cx="12126979" cy="8951915"/>
          </a:xfrm>
          <a:custGeom>
            <a:avLst/>
            <a:gdLst/>
            <a:ahLst/>
            <a:cxnLst/>
            <a:rect l="l" t="t" r="r" b="b"/>
            <a:pathLst>
              <a:path w="12126979" h="8951915">
                <a:moveTo>
                  <a:pt x="0" y="0"/>
                </a:moveTo>
                <a:lnTo>
                  <a:pt x="12126979" y="0"/>
                </a:lnTo>
                <a:lnTo>
                  <a:pt x="12126979" y="8951916"/>
                </a:lnTo>
                <a:lnTo>
                  <a:pt x="0" y="8951916"/>
                </a:lnTo>
                <a:lnTo>
                  <a:pt x="0" y="0"/>
                </a:lnTo>
                <a:close/>
              </a:path>
            </a:pathLst>
          </a:custGeom>
          <a:blipFill>
            <a:blip r:embed="rId2">
              <a:alphaModFix amt="80000"/>
              <a:extLst>
                <a:ext uri="{96DAC541-7B7A-43D3-8B79-37D633B846F1}">
                  <asvg:svgBlip xmlns:asvg="http://schemas.microsoft.com/office/drawing/2016/SVG/main" xmlns="" r:embed="rId3"/>
                </a:ext>
              </a:extLst>
            </a:blip>
            <a:stretch>
              <a:fillRect/>
            </a:stretch>
          </a:blipFill>
        </p:spPr>
      </p:sp>
      <p:sp>
        <p:nvSpPr>
          <p:cNvPr id="6" name="AutoShape 6"/>
          <p:cNvSpPr/>
          <p:nvPr/>
        </p:nvSpPr>
        <p:spPr>
          <a:xfrm rot="-10800000">
            <a:off x="1028700" y="9490007"/>
            <a:ext cx="8381361" cy="0"/>
          </a:xfrm>
          <a:prstGeom prst="line">
            <a:avLst/>
          </a:prstGeom>
          <a:ln w="28575" cap="flat">
            <a:solidFill>
              <a:srgbClr val="000000"/>
            </a:solidFill>
            <a:prstDash val="solid"/>
            <a:headEnd type="none" w="sm" len="sm"/>
            <a:tailEnd type="none" w="sm" len="sm"/>
          </a:ln>
        </p:spPr>
      </p:sp>
      <p:sp>
        <p:nvSpPr>
          <p:cNvPr id="7" name="AutoShape 7"/>
          <p:cNvSpPr/>
          <p:nvPr/>
        </p:nvSpPr>
        <p:spPr>
          <a:xfrm flipH="1">
            <a:off x="1039948" y="1820478"/>
            <a:ext cx="8381361" cy="0"/>
          </a:xfrm>
          <a:prstGeom prst="line">
            <a:avLst/>
          </a:prstGeom>
          <a:ln w="28575" cap="flat">
            <a:solidFill>
              <a:srgbClr val="000000"/>
            </a:solidFill>
            <a:prstDash val="solid"/>
            <a:headEnd type="none" w="sm" len="sm"/>
            <a:tailEnd type="none" w="sm" len="sm"/>
          </a:ln>
        </p:spPr>
      </p:sp>
      <p:sp>
        <p:nvSpPr>
          <p:cNvPr id="8" name="AutoShape 8"/>
          <p:cNvSpPr/>
          <p:nvPr/>
        </p:nvSpPr>
        <p:spPr>
          <a:xfrm flipH="1">
            <a:off x="1028700" y="433388"/>
            <a:ext cx="8392610" cy="0"/>
          </a:xfrm>
          <a:prstGeom prst="line">
            <a:avLst/>
          </a:prstGeom>
          <a:ln w="28575" cap="flat">
            <a:solidFill>
              <a:srgbClr val="000000"/>
            </a:solidFill>
            <a:prstDash val="solid"/>
            <a:headEnd type="none" w="sm" len="sm"/>
            <a:tailEnd type="none" w="sm" len="sm"/>
          </a:ln>
        </p:spPr>
      </p:sp>
      <p:sp>
        <p:nvSpPr>
          <p:cNvPr id="9" name="TextBox 9"/>
          <p:cNvSpPr txBox="1"/>
          <p:nvPr/>
        </p:nvSpPr>
        <p:spPr>
          <a:xfrm>
            <a:off x="1028700" y="2230663"/>
            <a:ext cx="7055785" cy="5863097"/>
          </a:xfrm>
          <a:prstGeom prst="rect">
            <a:avLst/>
          </a:prstGeom>
        </p:spPr>
        <p:txBody>
          <a:bodyPr lIns="0" tIns="0" rIns="0" bIns="0" rtlCol="0" anchor="t">
            <a:spAutoFit/>
          </a:bodyPr>
          <a:lstStyle/>
          <a:p>
            <a:pPr algn="just">
              <a:lnSpc>
                <a:spcPts val="3365"/>
              </a:lnSpc>
            </a:pPr>
            <a:r>
              <a:rPr lang="en-US" sz="2588">
                <a:solidFill>
                  <a:srgbClr val="000000"/>
                </a:solidFill>
                <a:latin typeface="HK Grotesk Light"/>
              </a:rPr>
              <a:t>L'indexation par détecteur de Harris est une technique essentielle en vision par ordinateur qui permet d'identifier des points d'intérêt, souvent des coins, dans des images numériques. Elle repose sur le détecteur de Harris, un algorithme développé pour la première fois par Chris Harris et Mike Stephens en 1988. L'objectif de cette technique est d'extraire des caractéristiques clés d'une image qui la rendent unique et qui peuvent être utilisées pour la comparer à d'autres images. Ces caractéristiques clés servent à résoudre des problèmes tels que la recherche d'images similaires, la reconnaissance d'objets et la correspondance d'images.</a:t>
            </a:r>
          </a:p>
        </p:txBody>
      </p:sp>
      <p:sp>
        <p:nvSpPr>
          <p:cNvPr id="10" name="TextBox 10"/>
          <p:cNvSpPr txBox="1"/>
          <p:nvPr/>
        </p:nvSpPr>
        <p:spPr>
          <a:xfrm>
            <a:off x="1028700" y="628650"/>
            <a:ext cx="7893921" cy="956945"/>
          </a:xfrm>
          <a:prstGeom prst="rect">
            <a:avLst/>
          </a:prstGeom>
        </p:spPr>
        <p:txBody>
          <a:bodyPr lIns="0" tIns="0" rIns="0" bIns="0" rtlCol="0" anchor="t">
            <a:spAutoFit/>
          </a:bodyPr>
          <a:lstStyle/>
          <a:p>
            <a:pPr marL="0" lvl="0" indent="0" algn="l">
              <a:lnSpc>
                <a:spcPts val="7540"/>
              </a:lnSpc>
            </a:pPr>
            <a:r>
              <a:rPr lang="en-US" sz="6500">
                <a:solidFill>
                  <a:srgbClr val="000000"/>
                </a:solidFill>
                <a:latin typeface="Roboto Mono Bold"/>
              </a:rPr>
              <a:t>INTRODUCTION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58014" y="5537992"/>
            <a:ext cx="12126979" cy="8951915"/>
          </a:xfrm>
          <a:custGeom>
            <a:avLst/>
            <a:gdLst/>
            <a:ahLst/>
            <a:cxnLst/>
            <a:rect l="l" t="t" r="r" b="b"/>
            <a:pathLst>
              <a:path w="12126979" h="8951915">
                <a:moveTo>
                  <a:pt x="0" y="0"/>
                </a:moveTo>
                <a:lnTo>
                  <a:pt x="12126979" y="0"/>
                </a:lnTo>
                <a:lnTo>
                  <a:pt x="12126979" y="8951915"/>
                </a:lnTo>
                <a:lnTo>
                  <a:pt x="0" y="8951915"/>
                </a:lnTo>
                <a:lnTo>
                  <a:pt x="0" y="0"/>
                </a:lnTo>
                <a:close/>
              </a:path>
            </a:pathLst>
          </a:custGeom>
          <a:blipFill>
            <a:blip r:embed="rId2">
              <a:alphaModFix amt="80000"/>
              <a:extLst>
                <a:ext uri="{96DAC541-7B7A-43D3-8B79-37D633B846F1}">
                  <asvg:svgBlip xmlns:asvg="http://schemas.microsoft.com/office/drawing/2016/SVG/main" xmlns="" r:embed="rId3"/>
                </a:ext>
              </a:extLst>
            </a:blip>
            <a:stretch>
              <a:fillRect/>
            </a:stretch>
          </a:blipFill>
        </p:spPr>
      </p:sp>
      <p:sp>
        <p:nvSpPr>
          <p:cNvPr id="3" name="AutoShape 3"/>
          <p:cNvSpPr/>
          <p:nvPr/>
        </p:nvSpPr>
        <p:spPr>
          <a:xfrm rot="-10800000">
            <a:off x="1073693" y="9417050"/>
            <a:ext cx="16185607" cy="0"/>
          </a:xfrm>
          <a:prstGeom prst="line">
            <a:avLst/>
          </a:prstGeom>
          <a:ln w="28575" cap="flat">
            <a:solidFill>
              <a:srgbClr val="000000"/>
            </a:solidFill>
            <a:prstDash val="solid"/>
            <a:headEnd type="none" w="sm" len="sm"/>
            <a:tailEnd type="none" w="sm" len="sm"/>
          </a:ln>
        </p:spPr>
      </p:sp>
      <p:sp>
        <p:nvSpPr>
          <p:cNvPr id="4" name="AutoShape 4"/>
          <p:cNvSpPr/>
          <p:nvPr/>
        </p:nvSpPr>
        <p:spPr>
          <a:xfrm flipH="1">
            <a:off x="1028700" y="2119312"/>
            <a:ext cx="16185607" cy="0"/>
          </a:xfrm>
          <a:prstGeom prst="line">
            <a:avLst/>
          </a:prstGeom>
          <a:ln w="28575" cap="flat">
            <a:solidFill>
              <a:srgbClr val="000000"/>
            </a:solidFill>
            <a:prstDash val="solid"/>
            <a:headEnd type="none" w="sm" len="sm"/>
            <a:tailEnd type="none" w="sm" len="sm"/>
          </a:ln>
        </p:spPr>
      </p:sp>
      <p:sp>
        <p:nvSpPr>
          <p:cNvPr id="5" name="Freeform 5"/>
          <p:cNvSpPr/>
          <p:nvPr/>
        </p:nvSpPr>
        <p:spPr>
          <a:xfrm>
            <a:off x="3770367" y="3069512"/>
            <a:ext cx="10446571" cy="6169738"/>
          </a:xfrm>
          <a:custGeom>
            <a:avLst/>
            <a:gdLst/>
            <a:ahLst/>
            <a:cxnLst/>
            <a:rect l="l" t="t" r="r" b="b"/>
            <a:pathLst>
              <a:path w="10446571" h="6169738">
                <a:moveTo>
                  <a:pt x="0" y="0"/>
                </a:moveTo>
                <a:lnTo>
                  <a:pt x="10446571" y="0"/>
                </a:lnTo>
                <a:lnTo>
                  <a:pt x="10446571" y="6169738"/>
                </a:lnTo>
                <a:lnTo>
                  <a:pt x="0" y="6169738"/>
                </a:lnTo>
                <a:lnTo>
                  <a:pt x="0" y="0"/>
                </a:lnTo>
                <a:close/>
              </a:path>
            </a:pathLst>
          </a:custGeom>
          <a:blipFill>
            <a:blip r:embed="rId4"/>
            <a:stretch>
              <a:fillRect l="-765" t="-9205" r="-765"/>
            </a:stretch>
          </a:blipFill>
        </p:spPr>
      </p:sp>
      <p:sp>
        <p:nvSpPr>
          <p:cNvPr id="6" name="TextBox 6"/>
          <p:cNvSpPr txBox="1"/>
          <p:nvPr/>
        </p:nvSpPr>
        <p:spPr>
          <a:xfrm>
            <a:off x="3987997" y="352425"/>
            <a:ext cx="11004698" cy="1193120"/>
          </a:xfrm>
          <a:prstGeom prst="rect">
            <a:avLst/>
          </a:prstGeom>
        </p:spPr>
        <p:txBody>
          <a:bodyPr lIns="0" tIns="0" rIns="0" bIns="0" rtlCol="0" anchor="t">
            <a:spAutoFit/>
          </a:bodyPr>
          <a:lstStyle/>
          <a:p>
            <a:pPr algn="ctr">
              <a:lnSpc>
                <a:spcPts val="8519"/>
              </a:lnSpc>
            </a:pPr>
            <a:r>
              <a:rPr lang="en-US" sz="6553" u="sng">
                <a:solidFill>
                  <a:srgbClr val="000000"/>
                </a:solidFill>
                <a:latin typeface="Times New Roman Bold"/>
              </a:rPr>
              <a:t> Détecteur de Harris</a:t>
            </a:r>
          </a:p>
        </p:txBody>
      </p:sp>
      <p:sp>
        <p:nvSpPr>
          <p:cNvPr id="7" name="TextBox 7"/>
          <p:cNvSpPr txBox="1"/>
          <p:nvPr/>
        </p:nvSpPr>
        <p:spPr>
          <a:xfrm>
            <a:off x="227558" y="2206865"/>
            <a:ext cx="8276332" cy="795020"/>
          </a:xfrm>
          <a:prstGeom prst="rect">
            <a:avLst/>
          </a:prstGeom>
        </p:spPr>
        <p:txBody>
          <a:bodyPr lIns="0" tIns="0" rIns="0" bIns="0" rtlCol="0" anchor="t">
            <a:spAutoFit/>
          </a:bodyPr>
          <a:lstStyle/>
          <a:p>
            <a:pPr algn="ctr">
              <a:lnSpc>
                <a:spcPts val="6580"/>
              </a:lnSpc>
            </a:pPr>
            <a:r>
              <a:rPr lang="en-US" sz="4700">
                <a:solidFill>
                  <a:srgbClr val="8C52FF"/>
                </a:solidFill>
                <a:latin typeface="Open Sans Bold"/>
              </a:rPr>
              <a:t>Comment trouver un coin ?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314211"/>
            <a:ext cx="18288000" cy="8229796"/>
          </a:xfrm>
          <a:custGeom>
            <a:avLst/>
            <a:gdLst/>
            <a:ahLst/>
            <a:cxnLst/>
            <a:rect l="l" t="t" r="r" b="b"/>
            <a:pathLst>
              <a:path w="18288000" h="8229796">
                <a:moveTo>
                  <a:pt x="0" y="0"/>
                </a:moveTo>
                <a:lnTo>
                  <a:pt x="18288000" y="0"/>
                </a:lnTo>
                <a:lnTo>
                  <a:pt x="18288000" y="8229796"/>
                </a:lnTo>
                <a:lnTo>
                  <a:pt x="0" y="8229796"/>
                </a:lnTo>
                <a:lnTo>
                  <a:pt x="0" y="0"/>
                </a:lnTo>
                <a:close/>
              </a:path>
            </a:pathLst>
          </a:custGeom>
          <a:blipFill>
            <a:blip r:embed="rId2"/>
            <a:stretch>
              <a:fillRect t="-1123"/>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4014" y="1797060"/>
            <a:ext cx="15718042" cy="8489940"/>
          </a:xfrm>
          <a:custGeom>
            <a:avLst/>
            <a:gdLst/>
            <a:ahLst/>
            <a:cxnLst/>
            <a:rect l="l" t="t" r="r" b="b"/>
            <a:pathLst>
              <a:path w="15718042" h="8489940">
                <a:moveTo>
                  <a:pt x="0" y="0"/>
                </a:moveTo>
                <a:lnTo>
                  <a:pt x="15718041" y="0"/>
                </a:lnTo>
                <a:lnTo>
                  <a:pt x="15718041" y="8489940"/>
                </a:lnTo>
                <a:lnTo>
                  <a:pt x="0" y="8489940"/>
                </a:lnTo>
                <a:lnTo>
                  <a:pt x="0" y="0"/>
                </a:lnTo>
                <a:close/>
              </a:path>
            </a:pathLst>
          </a:custGeom>
          <a:blipFill>
            <a:blip r:embed="rId2"/>
            <a:stretch>
              <a:fillRect t="-4566" b="-2068"/>
            </a:stretch>
          </a:blipFill>
        </p:spPr>
      </p:sp>
      <p:sp>
        <p:nvSpPr>
          <p:cNvPr id="3" name="TextBox 3"/>
          <p:cNvSpPr txBox="1"/>
          <p:nvPr/>
        </p:nvSpPr>
        <p:spPr>
          <a:xfrm>
            <a:off x="0" y="129547"/>
            <a:ext cx="18288000" cy="1455406"/>
          </a:xfrm>
          <a:prstGeom prst="rect">
            <a:avLst/>
          </a:prstGeom>
        </p:spPr>
        <p:txBody>
          <a:bodyPr lIns="0" tIns="0" rIns="0" bIns="0" rtlCol="0" anchor="t">
            <a:spAutoFit/>
          </a:bodyPr>
          <a:lstStyle/>
          <a:p>
            <a:pPr algn="ctr">
              <a:lnSpc>
                <a:spcPts val="5880"/>
              </a:lnSpc>
            </a:pPr>
            <a:r>
              <a:rPr lang="en-US" sz="4200">
                <a:solidFill>
                  <a:srgbClr val="000000"/>
                </a:solidFill>
                <a:latin typeface="Open Sans Bold"/>
              </a:rPr>
              <a:t>1. Calculez les dégradés d'image sur une petite région (pas seulement un seul pixel)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28945" y="1266488"/>
            <a:ext cx="12621359" cy="9020512"/>
          </a:xfrm>
          <a:custGeom>
            <a:avLst/>
            <a:gdLst/>
            <a:ahLst/>
            <a:cxnLst/>
            <a:rect l="l" t="t" r="r" b="b"/>
            <a:pathLst>
              <a:path w="12621359" h="9020512">
                <a:moveTo>
                  <a:pt x="0" y="0"/>
                </a:moveTo>
                <a:lnTo>
                  <a:pt x="12621359" y="0"/>
                </a:lnTo>
                <a:lnTo>
                  <a:pt x="12621359" y="9020512"/>
                </a:lnTo>
                <a:lnTo>
                  <a:pt x="0" y="9020512"/>
                </a:lnTo>
                <a:lnTo>
                  <a:pt x="0" y="0"/>
                </a:lnTo>
                <a:close/>
              </a:path>
            </a:pathLst>
          </a:custGeom>
          <a:blipFill>
            <a:blip r:embed="rId2"/>
            <a:stretch>
              <a:fillRect t="-2036" b="-2036"/>
            </a:stretch>
          </a:blipFill>
        </p:spPr>
      </p:sp>
      <p:sp>
        <p:nvSpPr>
          <p:cNvPr id="3" name="TextBox 3"/>
          <p:cNvSpPr txBox="1"/>
          <p:nvPr/>
        </p:nvSpPr>
        <p:spPr>
          <a:xfrm>
            <a:off x="4683844" y="65405"/>
            <a:ext cx="8920311"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Bold"/>
              </a:rPr>
              <a:t>Visualisation des dégradés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6325" y="1283560"/>
            <a:ext cx="15983426" cy="9003440"/>
          </a:xfrm>
          <a:custGeom>
            <a:avLst/>
            <a:gdLst/>
            <a:ahLst/>
            <a:cxnLst/>
            <a:rect l="l" t="t" r="r" b="b"/>
            <a:pathLst>
              <a:path w="15983426" h="9003440">
                <a:moveTo>
                  <a:pt x="0" y="0"/>
                </a:moveTo>
                <a:lnTo>
                  <a:pt x="15983426" y="0"/>
                </a:lnTo>
                <a:lnTo>
                  <a:pt x="15983426" y="9003440"/>
                </a:lnTo>
                <a:lnTo>
                  <a:pt x="0" y="9003440"/>
                </a:lnTo>
                <a:lnTo>
                  <a:pt x="0" y="0"/>
                </a:lnTo>
                <a:close/>
              </a:path>
            </a:pathLst>
          </a:custGeom>
          <a:blipFill>
            <a:blip r:embed="rId2"/>
            <a:stretch>
              <a:fillRect/>
            </a:stretch>
          </a:blipFill>
        </p:spPr>
      </p:sp>
      <p:sp>
        <p:nvSpPr>
          <p:cNvPr id="3" name="TextBox 3"/>
          <p:cNvSpPr txBox="1"/>
          <p:nvPr/>
        </p:nvSpPr>
        <p:spPr>
          <a:xfrm>
            <a:off x="692646" y="-49518"/>
            <a:ext cx="16902708" cy="1078218"/>
          </a:xfrm>
          <a:prstGeom prst="rect">
            <a:avLst/>
          </a:prstGeom>
        </p:spPr>
        <p:txBody>
          <a:bodyPr lIns="0" tIns="0" rIns="0" bIns="0" rtlCol="0" anchor="t">
            <a:spAutoFit/>
          </a:bodyPr>
          <a:lstStyle/>
          <a:p>
            <a:pPr algn="ctr">
              <a:lnSpc>
                <a:spcPts val="8820"/>
              </a:lnSpc>
            </a:pPr>
            <a:r>
              <a:rPr lang="en-US" sz="6300">
                <a:solidFill>
                  <a:srgbClr val="545454"/>
                </a:solidFill>
                <a:latin typeface="Open Sans Bold"/>
              </a:rPr>
              <a:t>Que vous dit la distribution sur la région ?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1497" y="1330850"/>
            <a:ext cx="14961258" cy="8956150"/>
          </a:xfrm>
          <a:custGeom>
            <a:avLst/>
            <a:gdLst/>
            <a:ahLst/>
            <a:cxnLst/>
            <a:rect l="l" t="t" r="r" b="b"/>
            <a:pathLst>
              <a:path w="14961258" h="8956150">
                <a:moveTo>
                  <a:pt x="0" y="0"/>
                </a:moveTo>
                <a:lnTo>
                  <a:pt x="14961258" y="0"/>
                </a:lnTo>
                <a:lnTo>
                  <a:pt x="14961258" y="8956150"/>
                </a:lnTo>
                <a:lnTo>
                  <a:pt x="0" y="8956150"/>
                </a:lnTo>
                <a:lnTo>
                  <a:pt x="0" y="0"/>
                </a:lnTo>
                <a:close/>
              </a:path>
            </a:pathLst>
          </a:custGeom>
          <a:blipFill>
            <a:blip r:embed="rId2"/>
            <a:stretch>
              <a:fillRect t="-3130" b="-3130"/>
            </a:stretch>
          </a:blipFill>
        </p:spPr>
      </p:sp>
      <p:sp>
        <p:nvSpPr>
          <p:cNvPr id="3" name="TextBox 3"/>
          <p:cNvSpPr txBox="1"/>
          <p:nvPr/>
        </p:nvSpPr>
        <p:spPr>
          <a:xfrm>
            <a:off x="604242" y="-152400"/>
            <a:ext cx="17079516" cy="1295389"/>
          </a:xfrm>
          <a:prstGeom prst="rect">
            <a:avLst/>
          </a:prstGeom>
        </p:spPr>
        <p:txBody>
          <a:bodyPr lIns="0" tIns="0" rIns="0" bIns="0" rtlCol="0" anchor="t">
            <a:spAutoFit/>
          </a:bodyPr>
          <a:lstStyle/>
          <a:p>
            <a:pPr algn="ctr">
              <a:lnSpc>
                <a:spcPts val="10500"/>
              </a:lnSpc>
            </a:pPr>
            <a:r>
              <a:rPr lang="en-US" sz="7500">
                <a:solidFill>
                  <a:srgbClr val="000000"/>
                </a:solidFill>
                <a:latin typeface="Open Sans Bold"/>
              </a:rPr>
              <a:t>2. Calculer la matrice de covariance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235</Words>
  <Application>Microsoft Office PowerPoint</Application>
  <PresentationFormat>Personnalisé</PresentationFormat>
  <Paragraphs>21</Paragraphs>
  <Slides>14</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14</vt:i4>
      </vt:variant>
    </vt:vector>
  </HeadingPairs>
  <TitlesOfParts>
    <vt:vector size="23" baseType="lpstr">
      <vt:lpstr>Times New Roman Bold</vt:lpstr>
      <vt:lpstr>Arial</vt:lpstr>
      <vt:lpstr>Open Sans Bold</vt:lpstr>
      <vt:lpstr>HK Grotesk Light</vt:lpstr>
      <vt:lpstr>Calibri</vt:lpstr>
      <vt:lpstr>Nourd Bold</vt:lpstr>
      <vt:lpstr>Roboto Mono Bold</vt:lpstr>
      <vt:lpstr>HK Grotesk</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sur les Profils Utilisateur Simple et Professionnel en Dégradé Bleu et Rose</dc:title>
  <dc:creator>Ikram</dc:creator>
  <cp:lastModifiedBy>hp</cp:lastModifiedBy>
  <cp:revision>1</cp:revision>
  <dcterms:created xsi:type="dcterms:W3CDTF">2006-08-16T00:00:00Z</dcterms:created>
  <dcterms:modified xsi:type="dcterms:W3CDTF">2023-11-04T16:23:06Z</dcterms:modified>
  <dc:identifier>DAFy1bdJTH4</dc:identifier>
</cp:coreProperties>
</file>